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3" r:id="rId4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62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0983" tIns="45490" rIns="90983" bIns="454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5029"/>
          </a:xfrm>
          <a:prstGeom prst="rect">
            <a:avLst/>
          </a:prstGeom>
        </p:spPr>
        <p:txBody>
          <a:bodyPr vert="horz" lIns="90983" tIns="45490" rIns="90983" bIns="45490" rtlCol="0"/>
          <a:lstStyle>
            <a:lvl1pPr algn="r">
              <a:defRPr sz="1200"/>
            </a:lvl1pPr>
          </a:lstStyle>
          <a:p>
            <a:fld id="{621F9D77-107D-4DD8-9FBC-729DF4BBE1D4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3" tIns="45490" rIns="90983" bIns="454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2"/>
            <a:ext cx="5388610" cy="3884862"/>
          </a:xfrm>
          <a:prstGeom prst="rect">
            <a:avLst/>
          </a:prstGeom>
        </p:spPr>
        <p:txBody>
          <a:bodyPr vert="horz" lIns="90983" tIns="45490" rIns="90983" bIns="4549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5028"/>
          </a:xfrm>
          <a:prstGeom prst="rect">
            <a:avLst/>
          </a:prstGeom>
        </p:spPr>
        <p:txBody>
          <a:bodyPr vert="horz" lIns="90983" tIns="45490" rIns="90983" bIns="454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5028"/>
          </a:xfrm>
          <a:prstGeom prst="rect">
            <a:avLst/>
          </a:prstGeom>
        </p:spPr>
        <p:txBody>
          <a:bodyPr vert="horz" lIns="90983" tIns="45490" rIns="90983" bIns="45490" rtlCol="0" anchor="b"/>
          <a:lstStyle>
            <a:lvl1pPr algn="r">
              <a:defRPr sz="1200"/>
            </a:lvl1pPr>
          </a:lstStyle>
          <a:p>
            <a:fld id="{5FDEB369-D082-4364-A6FE-F7FC21F67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53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B369-D082-4364-A6FE-F7FC21F677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246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EB369-D082-4364-A6FE-F7FC21F677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67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" y="0"/>
            <a:ext cx="121791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4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E55C-2522-4EFC-BDF0-7F09CFA3D355}" type="datetime1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275B-3615-4B6E-B04D-A1E1C065C8B8}" type="datetime1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9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904A-571E-42A4-A24D-DAB9D94ACA93}" type="datetime1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64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F8E9-CF6C-4992-9F98-CEF3FB7A8FB9}" type="datetime1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1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C37-96E1-41AF-8680-3060F4628640}" type="datetime1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33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28252-4B5E-4F5E-B084-44FFE001650F}" type="datetime1">
              <a:rPr lang="ru-RU" smtClean="0"/>
              <a:t>26.06.2024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60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C9D-8BCD-43A9-A588-27CE58CD0C5F}" type="datetime1">
              <a:rPr lang="ru-RU" smtClean="0"/>
              <a:t>26.06.2024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04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AC2B-6DA8-4751-BF38-A3DC93DE55E5}" type="datetime1">
              <a:rPr lang="ru-RU" smtClean="0"/>
              <a:t>26.06.2024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5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E23F-EC37-4575-B18E-6D4D223C1D84}" type="datetime1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74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634F-6670-47AB-9A34-C340CF73F111}" type="datetime1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51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" y="0"/>
            <a:ext cx="121791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26CAE-45C1-41FD-AF08-14A1E1DAB39E}" type="datetime1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5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1440" y="2804826"/>
            <a:ext cx="5313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МСХ по гарантированию субъектов АПК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86577" y="6166137"/>
            <a:ext cx="5313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Июнь 2024</a:t>
            </a:r>
          </a:p>
        </p:txBody>
      </p:sp>
    </p:spTree>
    <p:extLst>
      <p:ext uri="{BB962C8B-B14F-4D97-AF65-F5344CB8AC3E}">
        <p14:creationId xmlns:p14="http://schemas.microsoft.com/office/powerpoint/2010/main" val="121993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6">
            <a:extLst>
              <a:ext uri="{FF2B5EF4-FFF2-40B4-BE49-F238E27FC236}">
                <a16:creationId xmlns:a16="http://schemas.microsoft.com/office/drawing/2014/main" id="{F858059A-62C7-44A6-95FE-A494532EA9D1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876042" y="1850143"/>
            <a:ext cx="5065529" cy="375817"/>
          </a:xfrm>
          <a:prstGeom prst="roundRect">
            <a:avLst>
              <a:gd name="adj" fmla="val 0"/>
            </a:avLst>
          </a:prstGeom>
          <a:pattFill prst="ltDnDiag">
            <a:fgClr>
              <a:srgbClr val="C2E3FF"/>
            </a:fgClr>
            <a:bgClr>
              <a:srgbClr val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457189" lvl="1" indent="0" defTabSz="91437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04344" y="606670"/>
            <a:ext cx="79419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Действующий инструмент гарантирования субъектов АПК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(с изменениями)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25013" y="1901148"/>
            <a:ext cx="5114975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Основные условия:</a:t>
            </a:r>
            <a:endParaRPr lang="ru-RU" altLang="ru-RU" sz="17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АПК</a:t>
            </a:r>
            <a:endParaRPr lang="ru-RU" alt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назначение: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инвестиции, ПОС</a:t>
            </a:r>
          </a:p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кредитор: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Банки, Аграрная кредитная корпорация, Кредитные товарищества и </a:t>
            </a:r>
            <a:r>
              <a:rPr lang="ru-RU" alt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Микрофинансовые организации</a:t>
            </a:r>
          </a:p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более 5 млрд </a:t>
            </a:r>
            <a:r>
              <a:rPr lang="ru-RU" alt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endParaRPr lang="ru-RU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за гарантирование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более 30% от суммы гарантии, при этом осуществляется единовременное субсидирование не более 29,99% от суммы гарантии и заемщиком оплачивается 0,01% от суммы гарантии;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76188" y="2334345"/>
            <a:ext cx="5442161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вознаграждения: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базовая ставка НБ РК + 7,5%</a:t>
            </a:r>
          </a:p>
          <a:p>
            <a:pPr marL="288456" indent="-285750"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гарантии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706">
              <a:defRPr/>
            </a:pP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до 50% от суммы основного долга, но не более 1,5 млрд </a:t>
            </a:r>
            <a:r>
              <a:rPr lang="ru-RU" alt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706">
              <a:defRPr/>
            </a:pP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не более 85% от суммы основного долга, но не более 2,55 млрд </a:t>
            </a:r>
            <a:r>
              <a:rPr lang="ru-RU" alt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17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приоритетным инвестиционным проектам до ввода проекта в эксплуатацию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(после ввода в эксплуатацию проекта и представления заемщиком его в залог кредитору размер гарантии снижается до размеров пункта 1))</a:t>
            </a:r>
          </a:p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кредита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более 10 лет</a:t>
            </a:r>
          </a:p>
          <a:p>
            <a:pPr marL="288456" indent="-285750">
              <a:spcBef>
                <a:spcPts val="12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гарантии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более срока кредита</a:t>
            </a:r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21037700-F2C8-406B-9542-01AC025C8035}"/>
              </a:ext>
            </a:extLst>
          </p:cNvPr>
          <p:cNvGrpSpPr/>
          <p:nvPr/>
        </p:nvGrpSpPr>
        <p:grpSpPr>
          <a:xfrm>
            <a:off x="6041411" y="2227453"/>
            <a:ext cx="182985" cy="3384000"/>
            <a:chOff x="7088869" y="980441"/>
            <a:chExt cx="155732" cy="4020530"/>
          </a:xfrm>
        </p:grpSpPr>
        <p:cxnSp>
          <p:nvCxnSpPr>
            <p:cNvPr id="19" name="Google Shape;276;p4">
              <a:extLst>
                <a:ext uri="{FF2B5EF4-FFF2-40B4-BE49-F238E27FC236}">
                  <a16:creationId xmlns:a16="http://schemas.microsoft.com/office/drawing/2014/main" id="{61FBE0A4-F0C2-4233-823A-1814C73A0576}"/>
                </a:ext>
              </a:extLst>
            </p:cNvPr>
            <p:cNvCxnSpPr>
              <a:cxnSpLocks/>
            </p:cNvCxnSpPr>
            <p:nvPr/>
          </p:nvCxnSpPr>
          <p:spPr>
            <a:xfrm>
              <a:off x="7133240" y="980441"/>
              <a:ext cx="0" cy="4020530"/>
            </a:xfrm>
            <a:prstGeom prst="straightConnector1">
              <a:avLst/>
            </a:prstGeom>
            <a:noFill/>
            <a:ln w="12700" cap="flat" cmpd="sng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grpSp>
          <p:nvGrpSpPr>
            <p:cNvPr id="20" name="Google Shape;277;p4">
              <a:extLst>
                <a:ext uri="{FF2B5EF4-FFF2-40B4-BE49-F238E27FC236}">
                  <a16:creationId xmlns:a16="http://schemas.microsoft.com/office/drawing/2014/main" id="{1B65C6E6-DCB4-4A4C-828A-7CA96445799F}"/>
                </a:ext>
              </a:extLst>
            </p:cNvPr>
            <p:cNvGrpSpPr/>
            <p:nvPr/>
          </p:nvGrpSpPr>
          <p:grpSpPr>
            <a:xfrm>
              <a:off x="7088869" y="2595985"/>
              <a:ext cx="155732" cy="789447"/>
              <a:chOff x="6846057" y="1968366"/>
              <a:chExt cx="200919" cy="802802"/>
            </a:xfrm>
          </p:grpSpPr>
          <p:sp>
            <p:nvSpPr>
              <p:cNvPr id="21" name="Google Shape;278;p4">
                <a:extLst>
                  <a:ext uri="{FF2B5EF4-FFF2-40B4-BE49-F238E27FC236}">
                    <a16:creationId xmlns:a16="http://schemas.microsoft.com/office/drawing/2014/main" id="{A1F68B8F-C356-4802-8E9F-5289BBEAC2CD}"/>
                  </a:ext>
                </a:extLst>
              </p:cNvPr>
              <p:cNvSpPr/>
              <p:nvPr/>
            </p:nvSpPr>
            <p:spPr>
              <a:xfrm>
                <a:off x="6846057" y="1968366"/>
                <a:ext cx="156341" cy="80280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en-US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37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25" name="Google Shape;281;p4">
                <a:extLst>
                  <a:ext uri="{FF2B5EF4-FFF2-40B4-BE49-F238E27FC236}">
                    <a16:creationId xmlns:a16="http://schemas.microsoft.com/office/drawing/2014/main" id="{3635A287-D84D-4117-BA99-91034DC87787}"/>
                  </a:ext>
                </a:extLst>
              </p:cNvPr>
              <p:cNvSpPr/>
              <p:nvPr/>
            </p:nvSpPr>
            <p:spPr>
              <a:xfrm>
                <a:off x="6889073" y="2095154"/>
                <a:ext cx="157903" cy="549228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0070CE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en-US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37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</p:grpSp>
      </p:grp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423341" y="6492875"/>
            <a:ext cx="2743200" cy="365125"/>
          </a:xfrm>
        </p:spPr>
        <p:txBody>
          <a:bodyPr/>
          <a:lstStyle/>
          <a:p>
            <a:fld id="{D915E965-280A-43D4-8620-968D601C1B32}" type="slidenum">
              <a:rPr lang="ru-RU" smtClean="0"/>
              <a:t>2</a:t>
            </a:fld>
            <a:endParaRPr lang="ru-RU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6B82F40-D377-6834-BAB9-06101888E97D}"/>
              </a:ext>
            </a:extLst>
          </p:cNvPr>
          <p:cNvSpPr txBox="1">
            <a:spLocks/>
          </p:cNvSpPr>
          <p:nvPr/>
        </p:nvSpPr>
        <p:spPr>
          <a:xfrm>
            <a:off x="704344" y="1186201"/>
            <a:ext cx="7705360" cy="607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800" b="1"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altLang="ru-RU" sz="1800" i="1" u="sng" dirty="0">
                <a:solidFill>
                  <a:srgbClr val="0070C0"/>
                </a:solidFill>
              </a:rPr>
              <a:t>Прочие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338200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6">
            <a:extLst>
              <a:ext uri="{FF2B5EF4-FFF2-40B4-BE49-F238E27FC236}">
                <a16:creationId xmlns:a16="http://schemas.microsoft.com/office/drawing/2014/main" id="{F858059A-62C7-44A6-95FE-A494532EA9D1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876042" y="1824743"/>
            <a:ext cx="5065529" cy="375817"/>
          </a:xfrm>
          <a:prstGeom prst="roundRect">
            <a:avLst>
              <a:gd name="adj" fmla="val 0"/>
            </a:avLst>
          </a:prstGeom>
          <a:pattFill prst="ltDnDiag">
            <a:fgClr>
              <a:srgbClr val="C2E3FF"/>
            </a:fgClr>
            <a:bgClr>
              <a:srgbClr val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457189" lvl="1" indent="0" defTabSz="91437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04344" y="606670"/>
            <a:ext cx="79419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Дополнительный инструмент - портфельное гарантирование субъектов АПК на </a:t>
            </a:r>
            <a:r>
              <a:rPr lang="ru-RU" b="1" dirty="0" err="1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ВПиУР</a:t>
            </a:r>
            <a:endParaRPr lang="ru-RU" b="1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5013" y="1875748"/>
            <a:ext cx="5114975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Основные условия:</a:t>
            </a:r>
            <a:endParaRPr lang="ru-RU" altLang="ru-RU" sz="17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АПК</a:t>
            </a:r>
            <a:endParaRPr lang="ru-RU" alt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назначение: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 на проведение весенне-полевых и/или уборочных работ</a:t>
            </a:r>
            <a:r>
              <a:rPr lang="ru-RU" alt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кредитование перерабатывающих предприятий на пополнение оборотных средств для последующего финансирования субъектов агропромышленного комплекса путем авансирования закупа растениеводческой продукции </a:t>
            </a: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кредитор: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Аграрная кредитная корпорация, Кредитные товарищества, </a:t>
            </a:r>
            <a:r>
              <a:rPr lang="ru-RU" alt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Банки, Региональные Инвестиционные Центры, Социально-предпринимательские Корпорации, Микрофинансовые организации</a:t>
            </a: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более 1,5 млрд </a:t>
            </a:r>
            <a:r>
              <a:rPr lang="ru-RU" alt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соглашением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76188" y="2196211"/>
            <a:ext cx="5442161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вознаграждения: 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базовая ставка НБ РК + 7,5%</a:t>
            </a: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гарантии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85% от суммы основного долга, но не более 1,275 млрд </a:t>
            </a:r>
            <a:r>
              <a:rPr lang="ru-RU" alt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максимальная сумма гарантии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соглашением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кредита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более 12 мес., с возможностью пролонгации</a:t>
            </a: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гарантии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срок, превышающий на 4 месяца срок кредитного договора, с возможностью пролонгации</a:t>
            </a:r>
          </a:p>
          <a:p>
            <a:pPr marL="288456" indent="-285750">
              <a:spcBef>
                <a:spcPts val="600"/>
              </a:spcBef>
              <a:buFontTx/>
              <a:buChar char="-"/>
              <a:defRPr/>
            </a:pP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за гарантирование</a:t>
            </a:r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более 10% от суммы гарантии, при этом осуществляется единовременное субсидирование не более 9,99% от суммы гарантии и заемщиком оплачивается 0,01% от суммы гарантии</a:t>
            </a:r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21037700-F2C8-406B-9542-01AC025C8035}"/>
              </a:ext>
            </a:extLst>
          </p:cNvPr>
          <p:cNvGrpSpPr/>
          <p:nvPr/>
        </p:nvGrpSpPr>
        <p:grpSpPr>
          <a:xfrm>
            <a:off x="6041411" y="2202053"/>
            <a:ext cx="182985" cy="3384000"/>
            <a:chOff x="7088869" y="980441"/>
            <a:chExt cx="155732" cy="4020530"/>
          </a:xfrm>
        </p:grpSpPr>
        <p:cxnSp>
          <p:nvCxnSpPr>
            <p:cNvPr id="19" name="Google Shape;276;p4">
              <a:extLst>
                <a:ext uri="{FF2B5EF4-FFF2-40B4-BE49-F238E27FC236}">
                  <a16:creationId xmlns:a16="http://schemas.microsoft.com/office/drawing/2014/main" id="{61FBE0A4-F0C2-4233-823A-1814C73A0576}"/>
                </a:ext>
              </a:extLst>
            </p:cNvPr>
            <p:cNvCxnSpPr>
              <a:cxnSpLocks/>
            </p:cNvCxnSpPr>
            <p:nvPr/>
          </p:nvCxnSpPr>
          <p:spPr>
            <a:xfrm>
              <a:off x="7133240" y="980441"/>
              <a:ext cx="0" cy="4020530"/>
            </a:xfrm>
            <a:prstGeom prst="straightConnector1">
              <a:avLst/>
            </a:prstGeom>
            <a:noFill/>
            <a:ln w="12700" cap="flat" cmpd="sng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grpSp>
          <p:nvGrpSpPr>
            <p:cNvPr id="20" name="Google Shape;277;p4">
              <a:extLst>
                <a:ext uri="{FF2B5EF4-FFF2-40B4-BE49-F238E27FC236}">
                  <a16:creationId xmlns:a16="http://schemas.microsoft.com/office/drawing/2014/main" id="{1B65C6E6-DCB4-4A4C-828A-7CA96445799F}"/>
                </a:ext>
              </a:extLst>
            </p:cNvPr>
            <p:cNvGrpSpPr/>
            <p:nvPr/>
          </p:nvGrpSpPr>
          <p:grpSpPr>
            <a:xfrm>
              <a:off x="7088869" y="2595985"/>
              <a:ext cx="155732" cy="789447"/>
              <a:chOff x="6846057" y="1968366"/>
              <a:chExt cx="200919" cy="802802"/>
            </a:xfrm>
          </p:grpSpPr>
          <p:sp>
            <p:nvSpPr>
              <p:cNvPr id="21" name="Google Shape;278;p4">
                <a:extLst>
                  <a:ext uri="{FF2B5EF4-FFF2-40B4-BE49-F238E27FC236}">
                    <a16:creationId xmlns:a16="http://schemas.microsoft.com/office/drawing/2014/main" id="{A1F68B8F-C356-4802-8E9F-5289BBEAC2CD}"/>
                  </a:ext>
                </a:extLst>
              </p:cNvPr>
              <p:cNvSpPr/>
              <p:nvPr/>
            </p:nvSpPr>
            <p:spPr>
              <a:xfrm>
                <a:off x="6846057" y="1968366"/>
                <a:ext cx="156341" cy="80280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en-US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37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25" name="Google Shape;281;p4">
                <a:extLst>
                  <a:ext uri="{FF2B5EF4-FFF2-40B4-BE49-F238E27FC236}">
                    <a16:creationId xmlns:a16="http://schemas.microsoft.com/office/drawing/2014/main" id="{3635A287-D84D-4117-BA99-91034DC87787}"/>
                  </a:ext>
                </a:extLst>
              </p:cNvPr>
              <p:cNvSpPr/>
              <p:nvPr/>
            </p:nvSpPr>
            <p:spPr>
              <a:xfrm>
                <a:off x="6889073" y="2095154"/>
                <a:ext cx="157903" cy="549228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0070CE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>
                <a:defPPr>
                  <a:defRPr lang="en-US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37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</p:grpSp>
      </p:grp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423341" y="6492875"/>
            <a:ext cx="2743200" cy="365125"/>
          </a:xfrm>
        </p:spPr>
        <p:txBody>
          <a:bodyPr/>
          <a:lstStyle/>
          <a:p>
            <a:fld id="{D915E965-280A-43D4-8620-968D601C1B32}" type="slidenum">
              <a:rPr lang="ru-RU" smtClean="0"/>
              <a:t>3</a:t>
            </a:fld>
            <a:endParaRPr lang="ru-RU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90C622-5AA4-E226-3534-B386B5248680}"/>
              </a:ext>
            </a:extLst>
          </p:cNvPr>
          <p:cNvSpPr txBox="1">
            <a:spLocks/>
          </p:cNvSpPr>
          <p:nvPr/>
        </p:nvSpPr>
        <p:spPr>
          <a:xfrm>
            <a:off x="704344" y="1186201"/>
            <a:ext cx="7705360" cy="607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800" b="1"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altLang="ru-RU" sz="1800" i="1" u="sng" dirty="0">
                <a:solidFill>
                  <a:srgbClr val="0070C0"/>
                </a:solidFill>
              </a:rPr>
              <a:t>Проекты на </a:t>
            </a:r>
            <a:r>
              <a:rPr lang="ru-RU" altLang="ru-RU" sz="1800" i="1" u="sng" dirty="0" err="1">
                <a:solidFill>
                  <a:srgbClr val="0070C0"/>
                </a:solidFill>
              </a:rPr>
              <a:t>ВПиУР</a:t>
            </a:r>
            <a:endParaRPr lang="ru-RU" altLang="ru-RU" sz="1800" i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5586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23224</TotalTime>
  <Words>355</Words>
  <Application>Microsoft Office PowerPoint</Application>
  <PresentationFormat>Широкоэкранный</PresentationFormat>
  <Paragraphs>33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Абзал Ағыбайұлы Қуандық</dc:creator>
  <cp:lastModifiedBy>Камиля Жетписбаева</cp:lastModifiedBy>
  <cp:revision>779</cp:revision>
  <cp:lastPrinted>2024-01-25T12:25:24Z</cp:lastPrinted>
  <dcterms:created xsi:type="dcterms:W3CDTF">2023-03-01T03:39:42Z</dcterms:created>
  <dcterms:modified xsi:type="dcterms:W3CDTF">2024-06-26T12:07:50Z</dcterms:modified>
</cp:coreProperties>
</file>